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15"/>
  </p:notesMasterIdLst>
  <p:sldIdLst>
    <p:sldId id="256" r:id="rId2"/>
    <p:sldId id="288" r:id="rId3"/>
    <p:sldId id="291" r:id="rId4"/>
    <p:sldId id="284" r:id="rId5"/>
    <p:sldId id="285" r:id="rId6"/>
    <p:sldId id="293" r:id="rId7"/>
    <p:sldId id="286" r:id="rId8"/>
    <p:sldId id="294" r:id="rId9"/>
    <p:sldId id="297" r:id="rId10"/>
    <p:sldId id="295" r:id="rId11"/>
    <p:sldId id="299" r:id="rId12"/>
    <p:sldId id="279" r:id="rId13"/>
    <p:sldId id="296" r:id="rId14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6"/>
    </p:embeddedFont>
    <p:embeddedFont>
      <p:font typeface="DokChampa" panose="020B0604020202020204" pitchFamily="34" charset="-34"/>
      <p:regular r:id="rId17"/>
    </p:embeddedFont>
    <p:embeddedFont>
      <p:font typeface="Dosis" panose="020B0604020202020204" charset="0"/>
      <p:regular r:id="rId18"/>
      <p:bold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87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8538A3-4081-47D5-9422-531A5D2E31AC}">
  <a:tblStyle styleId="{ED8538A3-4081-47D5-9422-531A5D2E31A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79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02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91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1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98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4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200"/>
            </a:lvl1pPr>
            <a:lvl2pPr lvl="1">
              <a:spcBef>
                <a:spcPts val="0"/>
              </a:spcBef>
              <a:buSzPct val="100000"/>
              <a:defRPr sz="5200"/>
            </a:lvl2pPr>
            <a:lvl3pPr lvl="2">
              <a:spcBef>
                <a:spcPts val="0"/>
              </a:spcBef>
              <a:buSzPct val="100000"/>
              <a:defRPr sz="5200"/>
            </a:lvl3pPr>
            <a:lvl4pPr lvl="3">
              <a:spcBef>
                <a:spcPts val="0"/>
              </a:spcBef>
              <a:buSzPct val="100000"/>
              <a:defRPr sz="5200"/>
            </a:lvl4pPr>
            <a:lvl5pPr lvl="4">
              <a:spcBef>
                <a:spcPts val="0"/>
              </a:spcBef>
              <a:buSzPct val="100000"/>
              <a:defRPr sz="5200"/>
            </a:lvl5pPr>
            <a:lvl6pPr lvl="5">
              <a:spcBef>
                <a:spcPts val="0"/>
              </a:spcBef>
              <a:buSzPct val="100000"/>
              <a:defRPr sz="5200"/>
            </a:lvl6pPr>
            <a:lvl7pPr lvl="6">
              <a:spcBef>
                <a:spcPts val="0"/>
              </a:spcBef>
              <a:buSzPct val="100000"/>
              <a:defRPr sz="5200"/>
            </a:lvl7pPr>
            <a:lvl8pPr lvl="7">
              <a:spcBef>
                <a:spcPts val="0"/>
              </a:spcBef>
              <a:buSzPct val="100000"/>
              <a:defRPr sz="5200"/>
            </a:lvl8pPr>
            <a:lvl9pPr lvl="8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ct val="100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3.pn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audio" Target="../media/media6.m4a"/><Relationship Id="rId7" Type="http://schemas.openxmlformats.org/officeDocument/2006/relationships/image" Target="../media/image13.png"/><Relationship Id="rId12" Type="http://schemas.openxmlformats.org/officeDocument/2006/relationships/image" Target="../media/image3.png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7.gif"/><Relationship Id="rId11" Type="http://schemas.openxmlformats.org/officeDocument/2006/relationships/image" Target="../media/image17.png"/><Relationship Id="rId5" Type="http://schemas.openxmlformats.org/officeDocument/2006/relationships/image" Target="../media/image6.png"/><Relationship Id="rId10" Type="http://schemas.openxmlformats.org/officeDocument/2006/relationships/image" Target="../media/image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7.m4a"/><Relationship Id="rId7" Type="http://schemas.openxmlformats.org/officeDocument/2006/relationships/image" Target="../media/image10.png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11.JP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/>
            <a:r>
              <a:rPr lang="en-IN" dirty="0"/>
              <a:t>PREDICTING ALGAE BLOOMS</a:t>
            </a:r>
            <a:endParaRPr lang="en" dirty="0"/>
          </a:p>
        </p:txBody>
      </p:sp>
      <p:pic>
        <p:nvPicPr>
          <p:cNvPr id="2050" name="Picture 2" descr="Image result for save the blue heart">
            <a:extLst>
              <a:ext uri="{FF2B5EF4-FFF2-40B4-BE49-F238E27FC236}">
                <a16:creationId xmlns:a16="http://schemas.microsoft.com/office/drawing/2014/main" id="{027716E8-EABF-42A7-AE14-004C8A47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5432" y="0"/>
            <a:ext cx="2198568" cy="1156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A65ABCA-3BC7-4CE1-BD21-94E89EB930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</p:cSld>
  <p:clrMapOvr>
    <a:masterClrMapping/>
  </p:clrMapOvr>
  <p:transition advTm="2123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MODELS : 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7BF12EF-E446-4D0B-B96F-03A8AF18D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62" y="1803955"/>
            <a:ext cx="3646250" cy="2271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057ED2C-115D-4258-BFBE-E30F5300F3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1150" y="1803955"/>
            <a:ext cx="4837267" cy="22712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40C5BF-0B30-4CB6-A9A8-E4AD565DCE99}"/>
              </a:ext>
            </a:extLst>
          </p:cNvPr>
          <p:cNvSpPr txBox="1"/>
          <p:nvPr/>
        </p:nvSpPr>
        <p:spPr>
          <a:xfrm>
            <a:off x="594900" y="4228123"/>
            <a:ext cx="32659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PRUNED REGRESSION TREE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60DEAD-F268-438F-A789-FE57DFC519B4}"/>
              </a:ext>
            </a:extLst>
          </p:cNvPr>
          <p:cNvSpPr txBox="1"/>
          <p:nvPr/>
        </p:nvSpPr>
        <p:spPr>
          <a:xfrm>
            <a:off x="4274970" y="4226634"/>
            <a:ext cx="486903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LINEAR MODEL</a:t>
            </a: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6387AFA-6AF6-4CC3-813C-D85476D5A2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092661"/>
      </p:ext>
    </p:extLst>
  </p:cSld>
  <p:clrMapOvr>
    <a:masterClrMapping/>
  </p:clrMapOvr>
  <p:transition advTm="7131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297450" y="1075765"/>
            <a:ext cx="9144000" cy="790356"/>
          </a:xfrm>
        </p:spPr>
        <p:txBody>
          <a:bodyPr/>
          <a:lstStyle/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  a1          a2	      a4            a5           a6           a3              a7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</a:t>
            </a: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                   Random Forest                          Regression Tree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r>
              <a:rPr lang="en-IN" sz="2400" dirty="0">
                <a:solidFill>
                  <a:schemeClr val="bg1"/>
                </a:solidFill>
                <a:latin typeface="Dosis" panose="020B0604020202020204" charset="0"/>
              </a:rPr>
              <a:t>NMSEs for the seven models/algae :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RESULTS</a:t>
            </a:r>
            <a:endParaRPr lang="en" sz="4000" dirty="0">
              <a:solidFill>
                <a:srgbClr val="FF87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C83DA89-066A-4ECA-9260-646514FF8C5C}"/>
              </a:ext>
            </a:extLst>
          </p:cNvPr>
          <p:cNvCxnSpPr/>
          <p:nvPr/>
        </p:nvCxnSpPr>
        <p:spPr>
          <a:xfrm>
            <a:off x="725937" y="1653226"/>
            <a:ext cx="0" cy="42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855EA3-8551-4AA4-B86D-E27E6CF38DED}"/>
              </a:ext>
            </a:extLst>
          </p:cNvPr>
          <p:cNvCxnSpPr/>
          <p:nvPr/>
        </p:nvCxnSpPr>
        <p:spPr>
          <a:xfrm>
            <a:off x="5331673" y="1671746"/>
            <a:ext cx="0" cy="42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3A3164-01A3-42A7-96CB-921A1A054E51}"/>
              </a:ext>
            </a:extLst>
          </p:cNvPr>
          <p:cNvCxnSpPr/>
          <p:nvPr/>
        </p:nvCxnSpPr>
        <p:spPr>
          <a:xfrm>
            <a:off x="725937" y="2089484"/>
            <a:ext cx="46127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BBC02D8-25BB-4D08-806D-25F87E182D10}"/>
              </a:ext>
            </a:extLst>
          </p:cNvPr>
          <p:cNvCxnSpPr>
            <a:cxnSpLocks/>
          </p:cNvCxnSpPr>
          <p:nvPr/>
        </p:nvCxnSpPr>
        <p:spPr>
          <a:xfrm>
            <a:off x="6525452" y="1663695"/>
            <a:ext cx="0" cy="42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B9D44FF-5BA0-4C9D-8A78-B06ECC423B0B}"/>
              </a:ext>
            </a:extLst>
          </p:cNvPr>
          <p:cNvCxnSpPr>
            <a:cxnSpLocks/>
          </p:cNvCxnSpPr>
          <p:nvPr/>
        </p:nvCxnSpPr>
        <p:spPr>
          <a:xfrm>
            <a:off x="7920318" y="1653225"/>
            <a:ext cx="0" cy="4257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F47A555-20A7-4A4B-90AF-10F8F04F1FE2}"/>
              </a:ext>
            </a:extLst>
          </p:cNvPr>
          <p:cNvCxnSpPr>
            <a:cxnSpLocks/>
          </p:cNvCxnSpPr>
          <p:nvPr/>
        </p:nvCxnSpPr>
        <p:spPr>
          <a:xfrm>
            <a:off x="6525452" y="2070963"/>
            <a:ext cx="140184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729D2CFF-6897-4D74-805A-331F33C0B9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402" y="3781985"/>
            <a:ext cx="6115050" cy="571500"/>
          </a:xfrm>
          <a:prstGeom prst="rect">
            <a:avLst/>
          </a:prstGeom>
        </p:spPr>
      </p:pic>
      <p:pic>
        <p:nvPicPr>
          <p:cNvPr id="20" name="Audio 19">
            <a:hlinkClick r:id="" action="ppaction://media"/>
            <a:extLst>
              <a:ext uri="{FF2B5EF4-FFF2-40B4-BE49-F238E27FC236}">
                <a16:creationId xmlns:a16="http://schemas.microsoft.com/office/drawing/2014/main" id="{0E1CBA6E-A9EF-4EA5-B520-8171480D6C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436854"/>
      </p:ext>
    </p:extLst>
  </p:cSld>
  <p:clrMapOvr>
    <a:masterClrMapping/>
  </p:clrMapOvr>
  <p:transition advTm="4806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12</a:t>
            </a:fld>
            <a:endParaRPr lang="en"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6000" dirty="0">
                <a:solidFill>
                  <a:srgbClr val="FF8700"/>
                </a:solidFill>
              </a:rPr>
              <a:t>REFERENCES</a:t>
            </a:r>
            <a:endParaRPr lang="en" sz="6000" dirty="0">
              <a:solidFill>
                <a:srgbClr val="FF8700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4294967295"/>
          </p:nvPr>
        </p:nvSpPr>
        <p:spPr>
          <a:xfrm>
            <a:off x="1033299" y="2630575"/>
            <a:ext cx="7885617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IN" sz="1600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IN" sz="1600" dirty="0">
                <a:solidFill>
                  <a:schemeClr val="bg1"/>
                </a:solidFill>
              </a:rPr>
              <a:t>[1] Lee, </a:t>
            </a:r>
            <a:r>
              <a:rPr lang="en-IN" sz="1600" dirty="0" err="1">
                <a:solidFill>
                  <a:schemeClr val="bg1"/>
                </a:solidFill>
              </a:rPr>
              <a:t>Sangmok</a:t>
            </a:r>
            <a:r>
              <a:rPr lang="en-IN" sz="1600" dirty="0">
                <a:solidFill>
                  <a:schemeClr val="bg1"/>
                </a:solidFill>
              </a:rPr>
              <a:t>, and </a:t>
            </a:r>
            <a:r>
              <a:rPr lang="en-IN" sz="1600" dirty="0" err="1">
                <a:solidFill>
                  <a:schemeClr val="bg1"/>
                </a:solidFill>
              </a:rPr>
              <a:t>Donghyun</a:t>
            </a:r>
            <a:r>
              <a:rPr lang="en-IN" sz="1600" dirty="0">
                <a:solidFill>
                  <a:schemeClr val="bg1"/>
                </a:solidFill>
              </a:rPr>
              <a:t> Lee. "Improved Prediction of Harmful Algal Blooms in Four Major South Korea’s Rivers Using Deep Learning Models." </a:t>
            </a:r>
            <a:r>
              <a:rPr lang="en-IN" sz="1600" i="1" dirty="0">
                <a:solidFill>
                  <a:schemeClr val="bg1"/>
                </a:solidFill>
              </a:rPr>
              <a:t>International journal of environmental research and public health</a:t>
            </a:r>
            <a:r>
              <a:rPr lang="en-IN" sz="1600" dirty="0">
                <a:solidFill>
                  <a:schemeClr val="bg1"/>
                </a:solidFill>
              </a:rPr>
              <a:t> 15, no. 7 (2018): 1322.</a:t>
            </a:r>
          </a:p>
          <a:p>
            <a:pPr lvl="0">
              <a:spcBef>
                <a:spcPts val="0"/>
              </a:spcBef>
              <a:buNone/>
            </a:pPr>
            <a:endParaRPr lang="en-IN" sz="1600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IN" sz="1600" dirty="0">
                <a:solidFill>
                  <a:schemeClr val="bg1"/>
                </a:solidFill>
              </a:rPr>
              <a:t>[2] Song, W., Dolan, J.M., Cline, D. and </a:t>
            </a:r>
            <a:r>
              <a:rPr lang="en-IN" sz="1600" dirty="0" err="1">
                <a:solidFill>
                  <a:schemeClr val="bg1"/>
                </a:solidFill>
              </a:rPr>
              <a:t>Xiong</a:t>
            </a:r>
            <a:r>
              <a:rPr lang="en-IN" sz="1600" dirty="0">
                <a:solidFill>
                  <a:schemeClr val="bg1"/>
                </a:solidFill>
              </a:rPr>
              <a:t>, G., 2015. Learning-based algal bloom event recognition for oceanographic decision support system using remote sensing data. Remote Sensing, 7(10), pp.13564-13585.</a:t>
            </a:r>
            <a:endParaRPr lang="en" sz="1200" dirty="0">
              <a:solidFill>
                <a:schemeClr val="bg1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1A72DFC-E605-4E84-80B2-C60ACB2F37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</p:cSld>
  <p:clrMapOvr>
    <a:masterClrMapping/>
  </p:clrMapOvr>
  <p:transition advTm="574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6000" dirty="0">
                <a:solidFill>
                  <a:srgbClr val="FF8700"/>
                </a:solidFill>
              </a:rPr>
              <a:t>THANK YOU</a:t>
            </a:r>
            <a:endParaRPr lang="en" sz="6000" dirty="0">
              <a:solidFill>
                <a:srgbClr val="FF87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6F1D04C-19B9-4B29-8392-E67B6179EA1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00424"/>
      </p:ext>
    </p:extLst>
  </p:cSld>
  <p:clrMapOvr>
    <a:masterClrMapping/>
  </p:clrMapOvr>
  <p:transition advTm="258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 idx="4294967295"/>
          </p:nvPr>
        </p:nvSpPr>
        <p:spPr>
          <a:xfrm>
            <a:off x="1223682" y="0"/>
            <a:ext cx="5646254" cy="107576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sz="4000" dirty="0">
                <a:solidFill>
                  <a:srgbClr val="FF8700"/>
                </a:solidFill>
              </a:rPr>
              <a:t>AGENDA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5" name="Shape 245">
            <a:extLst>
              <a:ext uri="{FF2B5EF4-FFF2-40B4-BE49-F238E27FC236}">
                <a16:creationId xmlns:a16="http://schemas.microsoft.com/office/drawing/2014/main" id="{EAF1DE7D-78AA-4C4E-9922-27AC739262BB}"/>
              </a:ext>
            </a:extLst>
          </p:cNvPr>
          <p:cNvSpPr/>
          <p:nvPr/>
        </p:nvSpPr>
        <p:spPr>
          <a:xfrm>
            <a:off x="242047" y="2053698"/>
            <a:ext cx="1670275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100" dirty="0">
              <a:solidFill>
                <a:schemeClr val="bg1"/>
              </a:solidFill>
              <a:latin typeface="Dosis" panose="020B0604020202020204" charset="0"/>
              <a:ea typeface="Roboto" panose="020B0604020202020204" charset="0"/>
              <a:cs typeface="DokChampa" panose="020B0604020202020204" pitchFamily="34" charset="-34"/>
              <a:sym typeface="Roboto"/>
            </a:endParaRPr>
          </a:p>
        </p:txBody>
      </p:sp>
      <p:sp>
        <p:nvSpPr>
          <p:cNvPr id="6" name="Shape 247">
            <a:extLst>
              <a:ext uri="{FF2B5EF4-FFF2-40B4-BE49-F238E27FC236}">
                <a16:creationId xmlns:a16="http://schemas.microsoft.com/office/drawing/2014/main" id="{82D8FA89-24F8-4E0A-984A-1494F7FCA8B5}"/>
              </a:ext>
            </a:extLst>
          </p:cNvPr>
          <p:cNvSpPr/>
          <p:nvPr/>
        </p:nvSpPr>
        <p:spPr>
          <a:xfrm>
            <a:off x="2086239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Shape 248">
            <a:extLst>
              <a:ext uri="{FF2B5EF4-FFF2-40B4-BE49-F238E27FC236}">
                <a16:creationId xmlns:a16="http://schemas.microsoft.com/office/drawing/2014/main" id="{F52C6847-E2AF-401A-9839-AE65554C34C1}"/>
              </a:ext>
            </a:extLst>
          </p:cNvPr>
          <p:cNvSpPr/>
          <p:nvPr/>
        </p:nvSpPr>
        <p:spPr>
          <a:xfrm>
            <a:off x="3863194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Shape 247">
            <a:extLst>
              <a:ext uri="{FF2B5EF4-FFF2-40B4-BE49-F238E27FC236}">
                <a16:creationId xmlns:a16="http://schemas.microsoft.com/office/drawing/2014/main" id="{5286E4EF-F64F-406F-A64E-E07DBE2CE64F}"/>
              </a:ext>
            </a:extLst>
          </p:cNvPr>
          <p:cNvSpPr/>
          <p:nvPr/>
        </p:nvSpPr>
        <p:spPr>
          <a:xfrm>
            <a:off x="5686660" y="2053698"/>
            <a:ext cx="1670275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Shape 248">
            <a:extLst>
              <a:ext uri="{FF2B5EF4-FFF2-40B4-BE49-F238E27FC236}">
                <a16:creationId xmlns:a16="http://schemas.microsoft.com/office/drawing/2014/main" id="{80CAD2BD-ECAF-4195-B316-314B3614FE2A}"/>
              </a:ext>
            </a:extLst>
          </p:cNvPr>
          <p:cNvSpPr/>
          <p:nvPr/>
        </p:nvSpPr>
        <p:spPr>
          <a:xfrm>
            <a:off x="7531575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" name="Shape 361">
            <a:extLst>
              <a:ext uri="{FF2B5EF4-FFF2-40B4-BE49-F238E27FC236}">
                <a16:creationId xmlns:a16="http://schemas.microsoft.com/office/drawing/2014/main" id="{131FF6B9-AB6A-4F25-AB7A-ECC6B46A8831}"/>
              </a:ext>
            </a:extLst>
          </p:cNvPr>
          <p:cNvGrpSpPr/>
          <p:nvPr/>
        </p:nvGrpSpPr>
        <p:grpSpPr>
          <a:xfrm>
            <a:off x="905743" y="2239812"/>
            <a:ext cx="342881" cy="418127"/>
            <a:chOff x="596350" y="929175"/>
            <a:chExt cx="407950" cy="497475"/>
          </a:xfrm>
        </p:grpSpPr>
        <p:sp>
          <p:nvSpPr>
            <p:cNvPr id="22" name="Shape 362">
              <a:extLst>
                <a:ext uri="{FF2B5EF4-FFF2-40B4-BE49-F238E27FC236}">
                  <a16:creationId xmlns:a16="http://schemas.microsoft.com/office/drawing/2014/main" id="{9FEFCDB5-DD6D-4B76-AA81-F5953A6BA6C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Shape 363">
              <a:extLst>
                <a:ext uri="{FF2B5EF4-FFF2-40B4-BE49-F238E27FC236}">
                  <a16:creationId xmlns:a16="http://schemas.microsoft.com/office/drawing/2014/main" id="{7A1A29D6-70E7-49B0-92FF-9FC7B303C68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Shape 364">
              <a:extLst>
                <a:ext uri="{FF2B5EF4-FFF2-40B4-BE49-F238E27FC236}">
                  <a16:creationId xmlns:a16="http://schemas.microsoft.com/office/drawing/2014/main" id="{D2843030-02C8-4365-AF71-08DA3B3E46FC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Shape 365">
              <a:extLst>
                <a:ext uri="{FF2B5EF4-FFF2-40B4-BE49-F238E27FC236}">
                  <a16:creationId xmlns:a16="http://schemas.microsoft.com/office/drawing/2014/main" id="{A5895EA5-3456-4505-ADD3-187D77D8E295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Shape 366">
              <a:extLst>
                <a:ext uri="{FF2B5EF4-FFF2-40B4-BE49-F238E27FC236}">
                  <a16:creationId xmlns:a16="http://schemas.microsoft.com/office/drawing/2014/main" id="{883E20B4-D485-4008-B495-1195E6D3134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Shape 367">
              <a:extLst>
                <a:ext uri="{FF2B5EF4-FFF2-40B4-BE49-F238E27FC236}">
                  <a16:creationId xmlns:a16="http://schemas.microsoft.com/office/drawing/2014/main" id="{07D434FB-4C22-4122-AA75-988C593462DF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Shape 368">
              <a:extLst>
                <a:ext uri="{FF2B5EF4-FFF2-40B4-BE49-F238E27FC236}">
                  <a16:creationId xmlns:a16="http://schemas.microsoft.com/office/drawing/2014/main" id="{E3E16EA6-ED17-4795-8FF0-5BB4CDC408EA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73AF8B-6E0E-419F-92F8-F5F64BBB268E}"/>
              </a:ext>
            </a:extLst>
          </p:cNvPr>
          <p:cNvSpPr txBox="1"/>
          <p:nvPr/>
        </p:nvSpPr>
        <p:spPr>
          <a:xfrm>
            <a:off x="242047" y="2973325"/>
            <a:ext cx="167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 panose="020B0604020202020204" charset="0"/>
                <a:cs typeface="DokChampa" panose="020B0604020202020204" pitchFamily="34" charset="-34"/>
                <a:sym typeface="Roboto"/>
              </a:rPr>
              <a:t>OBJECTIVE</a:t>
            </a:r>
            <a:endParaRPr lang="en-IN" dirty="0"/>
          </a:p>
        </p:txBody>
      </p:sp>
      <p:grpSp>
        <p:nvGrpSpPr>
          <p:cNvPr id="30" name="Shape 490">
            <a:extLst>
              <a:ext uri="{FF2B5EF4-FFF2-40B4-BE49-F238E27FC236}">
                <a16:creationId xmlns:a16="http://schemas.microsoft.com/office/drawing/2014/main" id="{34636073-FB62-4900-9E05-E6902975D223}"/>
              </a:ext>
            </a:extLst>
          </p:cNvPr>
          <p:cNvGrpSpPr/>
          <p:nvPr/>
        </p:nvGrpSpPr>
        <p:grpSpPr>
          <a:xfrm>
            <a:off x="2719978" y="2278706"/>
            <a:ext cx="342881" cy="350068"/>
            <a:chOff x="3951850" y="2985350"/>
            <a:chExt cx="407950" cy="416500"/>
          </a:xfrm>
        </p:grpSpPr>
        <p:sp>
          <p:nvSpPr>
            <p:cNvPr id="31" name="Shape 491">
              <a:extLst>
                <a:ext uri="{FF2B5EF4-FFF2-40B4-BE49-F238E27FC236}">
                  <a16:creationId xmlns:a16="http://schemas.microsoft.com/office/drawing/2014/main" id="{6AD8FD93-3874-48C2-BEB1-7C6EEED8D8C6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492">
              <a:extLst>
                <a:ext uri="{FF2B5EF4-FFF2-40B4-BE49-F238E27FC236}">
                  <a16:creationId xmlns:a16="http://schemas.microsoft.com/office/drawing/2014/main" id="{EE192281-BD28-4C46-993B-62ABCDB2497E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93">
              <a:extLst>
                <a:ext uri="{FF2B5EF4-FFF2-40B4-BE49-F238E27FC236}">
                  <a16:creationId xmlns:a16="http://schemas.microsoft.com/office/drawing/2014/main" id="{97D1A9DD-F965-4E1D-B298-ABAB405C0B25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94">
              <a:extLst>
                <a:ext uri="{FF2B5EF4-FFF2-40B4-BE49-F238E27FC236}">
                  <a16:creationId xmlns:a16="http://schemas.microsoft.com/office/drawing/2014/main" id="{7755A65F-AB92-4DC5-8BBF-BE134B9A0834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FB39A8-AA9D-446C-A0D5-CF766D3B9DD9}"/>
              </a:ext>
            </a:extLst>
          </p:cNvPr>
          <p:cNvSpPr txBox="1"/>
          <p:nvPr/>
        </p:nvSpPr>
        <p:spPr>
          <a:xfrm>
            <a:off x="2086239" y="2973326"/>
            <a:ext cx="160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BACKGROUND STUDY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DC0F4-F480-462B-BE38-E1C5882E6047}"/>
              </a:ext>
            </a:extLst>
          </p:cNvPr>
          <p:cNvSpPr txBox="1"/>
          <p:nvPr/>
        </p:nvSpPr>
        <p:spPr>
          <a:xfrm>
            <a:off x="3869909" y="2973326"/>
            <a:ext cx="16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DATASET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27A33-1390-4A4E-B0E5-3B18E6DD7FD4}"/>
              </a:ext>
            </a:extLst>
          </p:cNvPr>
          <p:cNvSpPr txBox="1"/>
          <p:nvPr/>
        </p:nvSpPr>
        <p:spPr>
          <a:xfrm>
            <a:off x="5653579" y="2973325"/>
            <a:ext cx="16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METHODOLOGY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B36442-A509-4643-B2CA-3042A8D71EEC}"/>
              </a:ext>
            </a:extLst>
          </p:cNvPr>
          <p:cNvSpPr txBox="1"/>
          <p:nvPr/>
        </p:nvSpPr>
        <p:spPr>
          <a:xfrm>
            <a:off x="7531575" y="2974095"/>
            <a:ext cx="161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charset="0"/>
              </a:rPr>
              <a:t> RESULTS AND DISCUSSION</a:t>
            </a:r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" name="Shape 421">
            <a:extLst>
              <a:ext uri="{FF2B5EF4-FFF2-40B4-BE49-F238E27FC236}">
                <a16:creationId xmlns:a16="http://schemas.microsoft.com/office/drawing/2014/main" id="{99777994-FEF8-4755-BC4D-491EBBBBF1D6}"/>
              </a:ext>
            </a:extLst>
          </p:cNvPr>
          <p:cNvGrpSpPr/>
          <p:nvPr/>
        </p:nvGrpSpPr>
        <p:grpSpPr>
          <a:xfrm>
            <a:off x="8162548" y="2252083"/>
            <a:ext cx="359271" cy="376691"/>
            <a:chOff x="5961125" y="1623900"/>
            <a:chExt cx="427450" cy="448175"/>
          </a:xfrm>
        </p:grpSpPr>
        <p:sp>
          <p:nvSpPr>
            <p:cNvPr id="46" name="Shape 422">
              <a:extLst>
                <a:ext uri="{FF2B5EF4-FFF2-40B4-BE49-F238E27FC236}">
                  <a16:creationId xmlns:a16="http://schemas.microsoft.com/office/drawing/2014/main" id="{2870ADE6-43F3-4CE3-9BE8-EF848F54D4A5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3">
              <a:extLst>
                <a:ext uri="{FF2B5EF4-FFF2-40B4-BE49-F238E27FC236}">
                  <a16:creationId xmlns:a16="http://schemas.microsoft.com/office/drawing/2014/main" id="{12B5890C-8C62-447A-9922-5F2E2F462D39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4">
              <a:extLst>
                <a:ext uri="{FF2B5EF4-FFF2-40B4-BE49-F238E27FC236}">
                  <a16:creationId xmlns:a16="http://schemas.microsoft.com/office/drawing/2014/main" id="{3EBC05A7-A056-4F34-B8C8-397BB42EECB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5">
              <a:extLst>
                <a:ext uri="{FF2B5EF4-FFF2-40B4-BE49-F238E27FC236}">
                  <a16:creationId xmlns:a16="http://schemas.microsoft.com/office/drawing/2014/main" id="{0F03D36D-DB1C-412B-BDE3-F7393D7B4F1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6">
              <a:extLst>
                <a:ext uri="{FF2B5EF4-FFF2-40B4-BE49-F238E27FC236}">
                  <a16:creationId xmlns:a16="http://schemas.microsoft.com/office/drawing/2014/main" id="{4D8EB93F-D8AC-4E76-AC0B-EF4E4E2980AF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427">
              <a:extLst>
                <a:ext uri="{FF2B5EF4-FFF2-40B4-BE49-F238E27FC236}">
                  <a16:creationId xmlns:a16="http://schemas.microsoft.com/office/drawing/2014/main" id="{BDA32822-0F9A-49FC-9B29-6AA14A944A6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428">
              <a:extLst>
                <a:ext uri="{FF2B5EF4-FFF2-40B4-BE49-F238E27FC236}">
                  <a16:creationId xmlns:a16="http://schemas.microsoft.com/office/drawing/2014/main" id="{9BBE6440-3BE7-40E2-9153-D8D3F79CEF8E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6CF7138-AE1A-459B-9CB2-FC7DB3E0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33" y="2236682"/>
            <a:ext cx="444874" cy="3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Shape 487">
            <a:extLst>
              <a:ext uri="{FF2B5EF4-FFF2-40B4-BE49-F238E27FC236}">
                <a16:creationId xmlns:a16="http://schemas.microsoft.com/office/drawing/2014/main" id="{15C9A21B-67DB-4FF2-815A-DE025024303A}"/>
              </a:ext>
            </a:extLst>
          </p:cNvPr>
          <p:cNvGrpSpPr/>
          <p:nvPr/>
        </p:nvGrpSpPr>
        <p:grpSpPr>
          <a:xfrm>
            <a:off x="6328412" y="2275134"/>
            <a:ext cx="435021" cy="323445"/>
            <a:chOff x="5247525" y="3007275"/>
            <a:chExt cx="517575" cy="384825"/>
          </a:xfrm>
        </p:grpSpPr>
        <p:sp>
          <p:nvSpPr>
            <p:cNvPr id="58" name="Shape 488">
              <a:extLst>
                <a:ext uri="{FF2B5EF4-FFF2-40B4-BE49-F238E27FC236}">
                  <a16:creationId xmlns:a16="http://schemas.microsoft.com/office/drawing/2014/main" id="{43F61B2C-34E7-4D66-880E-0E2A406DFE4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89">
              <a:extLst>
                <a:ext uri="{FF2B5EF4-FFF2-40B4-BE49-F238E27FC236}">
                  <a16:creationId xmlns:a16="http://schemas.microsoft.com/office/drawing/2014/main" id="{4C2E9920-BD85-4A4B-BF12-E6B17521215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A687032-4581-4DA4-B426-36EA3CC2C7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6576367"/>
      </p:ext>
    </p:extLst>
  </p:cSld>
  <p:clrMapOvr>
    <a:masterClrMapping/>
  </p:clrMapOvr>
  <p:transition advTm="4681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/>
      <p:bldP spid="18" grpId="0"/>
      <p:bldP spid="19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3FADCF-FBA2-45F7-9E84-21A31917A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Shape 119">
            <a:extLst>
              <a:ext uri="{FF2B5EF4-FFF2-40B4-BE49-F238E27FC236}">
                <a16:creationId xmlns:a16="http://schemas.microsoft.com/office/drawing/2014/main" id="{9ED5D532-D476-4FC3-B951-FA122A6EE31C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5646254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</a:rPr>
              <a:t>OBJECTIVE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5" name="Shape 198">
            <a:extLst>
              <a:ext uri="{FF2B5EF4-FFF2-40B4-BE49-F238E27FC236}">
                <a16:creationId xmlns:a16="http://schemas.microsoft.com/office/drawing/2014/main" id="{5A4B6733-DE2B-4967-8EC6-281672D479EE}"/>
              </a:ext>
            </a:extLst>
          </p:cNvPr>
          <p:cNvSpPr/>
          <p:nvPr/>
        </p:nvSpPr>
        <p:spPr>
          <a:xfrm>
            <a:off x="784533" y="136560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1800" dirty="0">
                <a:solidFill>
                  <a:srgbClr val="FFFFFF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TO PREDICT THE FREQUENCIES OF THE SEVEN ALGAE FOR THE WATER SAMPLE.</a:t>
            </a:r>
            <a:endParaRPr lang="en" sz="1800" dirty="0">
              <a:solidFill>
                <a:srgbClr val="FFFFFF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6" name="Shape 199">
            <a:extLst>
              <a:ext uri="{FF2B5EF4-FFF2-40B4-BE49-F238E27FC236}">
                <a16:creationId xmlns:a16="http://schemas.microsoft.com/office/drawing/2014/main" id="{8DF2B983-83F0-439B-911B-45ADE45DB4FE}"/>
              </a:ext>
            </a:extLst>
          </p:cNvPr>
          <p:cNvSpPr/>
          <p:nvPr/>
        </p:nvSpPr>
        <p:spPr>
          <a:xfrm>
            <a:off x="5947167" y="136560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REDUCING THE COST BY TRAINING THE MODEL.</a:t>
            </a:r>
            <a:endParaRPr lang="en" sz="1800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Shape 198">
            <a:extLst>
              <a:ext uri="{FF2B5EF4-FFF2-40B4-BE49-F238E27FC236}">
                <a16:creationId xmlns:a16="http://schemas.microsoft.com/office/drawing/2014/main" id="{453F79E5-90E2-4C60-AFEC-916148A2CF70}"/>
              </a:ext>
            </a:extLst>
          </p:cNvPr>
          <p:cNvSpPr/>
          <p:nvPr/>
        </p:nvSpPr>
        <p:spPr>
          <a:xfrm>
            <a:off x="3365850" y="136560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1600" dirty="0">
                <a:solidFill>
                  <a:srgbClr val="FFFFFF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TO PROVIDE A BETTER UNDERSTANDING OF THE</a:t>
            </a:r>
          </a:p>
          <a:p>
            <a:pPr lvl="0" algn="ctr"/>
            <a:r>
              <a:rPr lang="en-IN" sz="1600" dirty="0">
                <a:solidFill>
                  <a:srgbClr val="FFFFFF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FACTORS INFLUENCING THE ALGAE FREQUENCIES.</a:t>
            </a:r>
            <a:endParaRPr lang="en" sz="1600" dirty="0">
              <a:solidFill>
                <a:srgbClr val="FFFFFF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677B369-081F-4DDC-B0C1-46B38C880E9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12100"/>
      </p:ext>
    </p:extLst>
  </p:cSld>
  <p:clrMapOvr>
    <a:masterClrMapping/>
  </p:clrMapOvr>
  <p:transition advTm="935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5" name="Shape 139">
            <a:extLst>
              <a:ext uri="{FF2B5EF4-FFF2-40B4-BE49-F238E27FC236}">
                <a16:creationId xmlns:a16="http://schemas.microsoft.com/office/drawing/2014/main" id="{3D19E189-395A-4325-909B-1733A92981C8}"/>
              </a:ext>
            </a:extLst>
          </p:cNvPr>
          <p:cNvSpPr txBox="1">
            <a:spLocks/>
          </p:cNvSpPr>
          <p:nvPr/>
        </p:nvSpPr>
        <p:spPr>
          <a:xfrm>
            <a:off x="1104900" y="15212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FLOW CHART</a:t>
            </a:r>
            <a:endParaRPr lang="en" sz="4000" dirty="0">
              <a:solidFill>
                <a:srgbClr val="FF8700"/>
              </a:solidFill>
              <a:latin typeface="Dosis" panose="020B0604020202020204" charset="0"/>
            </a:endParaRPr>
          </a:p>
        </p:txBody>
      </p:sp>
      <p:sp>
        <p:nvSpPr>
          <p:cNvPr id="6" name="Shape 141">
            <a:extLst>
              <a:ext uri="{FF2B5EF4-FFF2-40B4-BE49-F238E27FC236}">
                <a16:creationId xmlns:a16="http://schemas.microsoft.com/office/drawing/2014/main" id="{26404578-2A9D-473D-BA05-AC639923FC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FFD34E-69D1-4B31-8FB8-9784DE219217}"/>
              </a:ext>
            </a:extLst>
          </p:cNvPr>
          <p:cNvSpPr/>
          <p:nvPr/>
        </p:nvSpPr>
        <p:spPr>
          <a:xfrm>
            <a:off x="297450" y="1764931"/>
            <a:ext cx="1768288" cy="2447364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Reasons for algal bloom.</a:t>
            </a:r>
          </a:p>
          <a:p>
            <a:pPr algn="ctr"/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algn="ctr"/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 review of existing literature related to the prediction of algal blooms.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BB527B-FB3B-4D89-9053-AE53B3BEE999}"/>
              </a:ext>
            </a:extLst>
          </p:cNvPr>
          <p:cNvSpPr/>
          <p:nvPr/>
        </p:nvSpPr>
        <p:spPr>
          <a:xfrm>
            <a:off x="2810434" y="1156447"/>
            <a:ext cx="6225989" cy="358364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AFF1AF-A698-463B-8CFD-195D06B62E6E}"/>
              </a:ext>
            </a:extLst>
          </p:cNvPr>
          <p:cNvSpPr/>
          <p:nvPr/>
        </p:nvSpPr>
        <p:spPr>
          <a:xfrm>
            <a:off x="159124" y="1156447"/>
            <a:ext cx="2046194" cy="358364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D0E7F-EB23-4B05-A17E-3DF942829576}"/>
              </a:ext>
            </a:extLst>
          </p:cNvPr>
          <p:cNvSpPr txBox="1"/>
          <p:nvPr/>
        </p:nvSpPr>
        <p:spPr>
          <a:xfrm>
            <a:off x="2810434" y="1203512"/>
            <a:ext cx="622598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PREDICTION OF ALGAE BLOOM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70021-B3B7-4885-BDF2-EDFDD0DF6AEB}"/>
              </a:ext>
            </a:extLst>
          </p:cNvPr>
          <p:cNvSpPr txBox="1"/>
          <p:nvPr/>
        </p:nvSpPr>
        <p:spPr>
          <a:xfrm>
            <a:off x="159124" y="1214004"/>
            <a:ext cx="20461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ADVANCED RESEARCH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958EED-DB97-40A3-8D5D-7CCFBF796952}"/>
              </a:ext>
            </a:extLst>
          </p:cNvPr>
          <p:cNvCxnSpPr/>
          <p:nvPr/>
        </p:nvCxnSpPr>
        <p:spPr>
          <a:xfrm>
            <a:off x="159124" y="1542066"/>
            <a:ext cx="2046194" cy="0"/>
          </a:xfrm>
          <a:prstGeom prst="line">
            <a:avLst/>
          </a:prstGeom>
          <a:ln>
            <a:solidFill>
              <a:srgbClr val="FF87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0E792C-6D0F-4264-ABD3-AE6D316C0760}"/>
              </a:ext>
            </a:extLst>
          </p:cNvPr>
          <p:cNvCxnSpPr>
            <a:cxnSpLocks/>
          </p:cNvCxnSpPr>
          <p:nvPr/>
        </p:nvCxnSpPr>
        <p:spPr>
          <a:xfrm>
            <a:off x="2810434" y="1542066"/>
            <a:ext cx="6225989" cy="0"/>
          </a:xfrm>
          <a:prstGeom prst="line">
            <a:avLst/>
          </a:prstGeom>
          <a:ln>
            <a:solidFill>
              <a:srgbClr val="FF87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000D9B3-C945-4680-80FF-A3A6926AD2F4}"/>
              </a:ext>
            </a:extLst>
          </p:cNvPr>
          <p:cNvSpPr/>
          <p:nvPr/>
        </p:nvSpPr>
        <p:spPr>
          <a:xfrm>
            <a:off x="2990999" y="4444253"/>
            <a:ext cx="1768288" cy="230573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Water Samples data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EE970B-5E3C-492A-9B4D-5F96E9F2DE79}"/>
              </a:ext>
            </a:extLst>
          </p:cNvPr>
          <p:cNvCxnSpPr/>
          <p:nvPr/>
        </p:nvCxnSpPr>
        <p:spPr>
          <a:xfrm>
            <a:off x="2205318" y="2756647"/>
            <a:ext cx="605116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F87352-9E85-4A02-A9E6-F51B0F33478D}"/>
              </a:ext>
            </a:extLst>
          </p:cNvPr>
          <p:cNvCxnSpPr>
            <a:cxnSpLocks/>
          </p:cNvCxnSpPr>
          <p:nvPr/>
        </p:nvCxnSpPr>
        <p:spPr>
          <a:xfrm flipV="1">
            <a:off x="3871564" y="3267635"/>
            <a:ext cx="0" cy="526677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 result for DATABASE PNG">
            <a:extLst>
              <a:ext uri="{FF2B5EF4-FFF2-40B4-BE49-F238E27FC236}">
                <a16:creationId xmlns:a16="http://schemas.microsoft.com/office/drawing/2014/main" id="{5728734C-168B-4DB2-8A3E-15D8AE8FB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824" y="3774498"/>
            <a:ext cx="665481" cy="66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1AD8E-3BBE-4E32-9596-8A7993515625}"/>
              </a:ext>
            </a:extLst>
          </p:cNvPr>
          <p:cNvCxnSpPr>
            <a:cxnSpLocks/>
            <a:stCxn id="7" idx="3"/>
            <a:endCxn id="9" idx="1"/>
          </p:cNvCxnSpPr>
          <p:nvPr/>
        </p:nvCxnSpPr>
        <p:spPr>
          <a:xfrm>
            <a:off x="4759287" y="2699497"/>
            <a:ext cx="305286" cy="1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303339-F9EC-4188-9F1A-D26B810372B1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>
            <a:off x="6832861" y="2699498"/>
            <a:ext cx="305286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4DF105-F3DA-4411-B83C-94301ACD06FD}"/>
              </a:ext>
            </a:extLst>
          </p:cNvPr>
          <p:cNvSpPr/>
          <p:nvPr/>
        </p:nvSpPr>
        <p:spPr>
          <a:xfrm>
            <a:off x="2990999" y="2131359"/>
            <a:ext cx="1768288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Data unification and missing value interpolation with the data.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BF2255-7398-4EB8-8EF0-7DCF4636A8D6}"/>
              </a:ext>
            </a:extLst>
          </p:cNvPr>
          <p:cNvSpPr/>
          <p:nvPr/>
        </p:nvSpPr>
        <p:spPr>
          <a:xfrm>
            <a:off x="7138147" y="2131360"/>
            <a:ext cx="1768288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Build predictive models.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C067F-6179-4FC3-BFA8-46A9B5D40BFF}"/>
              </a:ext>
            </a:extLst>
          </p:cNvPr>
          <p:cNvSpPr/>
          <p:nvPr/>
        </p:nvSpPr>
        <p:spPr>
          <a:xfrm>
            <a:off x="5064573" y="2131360"/>
            <a:ext cx="1768288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Tide generation and selection of associated variables.</a:t>
            </a: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9ED3C18-0962-4082-A671-957D086BCD1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6109737"/>
      </p:ext>
    </p:extLst>
  </p:cSld>
  <p:clrMapOvr>
    <a:masterClrMapping/>
  </p:clrMapOvr>
  <p:transition advTm="8525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10" grpId="0" animBg="1"/>
      <p:bldP spid="3" grpId="0" animBg="1"/>
      <p:bldP spid="14" grpId="0" animBg="1"/>
      <p:bldP spid="4" grpId="0"/>
      <p:bldP spid="16" grpId="0"/>
      <p:bldP spid="21" grpId="0" animBg="1"/>
      <p:bldP spid="7" grpId="0" animBg="1"/>
      <p:bldP spid="8" grpId="0" animBg="1"/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165" name="Shape 165"/>
          <p:cNvSpPr txBox="1">
            <a:spLocks noGrp="1"/>
          </p:cNvSpPr>
          <p:nvPr>
            <p:ph type="body" idx="4294967295"/>
          </p:nvPr>
        </p:nvSpPr>
        <p:spPr>
          <a:xfrm>
            <a:off x="739589" y="1176338"/>
            <a:ext cx="3681412" cy="3673475"/>
          </a:xfrm>
          <a:prstGeom prst="rect">
            <a:avLst/>
          </a:prstGeom>
          <a:ln w="3175">
            <a:solidFill>
              <a:srgbClr val="FF8700"/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IN" sz="2400" dirty="0">
                <a:solidFill>
                  <a:schemeClr val="bg1"/>
                </a:solidFill>
                <a:latin typeface="Dosis" panose="020B0604020202020204" charset="0"/>
              </a:rPr>
              <a:t>Research paper review 1</a:t>
            </a:r>
          </a:p>
          <a:p>
            <a:pPr lvl="0">
              <a:spcBef>
                <a:spcPts val="0"/>
              </a:spcBef>
              <a:buNone/>
            </a:pPr>
            <a:endParaRPr lang="en-IN" sz="24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Use of ML methods to build a decision support system for predicting the distribution of coastal ocean algal blooms based on remote sensing data in Monterey Bay.</a:t>
            </a: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To solve, Random Forest model using MODIS and MERIS satellite data and compare the results with SVM.[ 1 ]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title" idx="4294967295"/>
          </p:nvPr>
        </p:nvSpPr>
        <p:spPr>
          <a:xfrm>
            <a:off x="1112838" y="124037"/>
            <a:ext cx="7829456" cy="89121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sz="4000" dirty="0">
                <a:solidFill>
                  <a:srgbClr val="FF8700"/>
                </a:solidFill>
              </a:rPr>
              <a:t>ADVANCED RESEARCH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167" name="Shape 167"/>
          <p:cNvSpPr txBox="1">
            <a:spLocks noGrp="1"/>
          </p:cNvSpPr>
          <p:nvPr>
            <p:ph type="body" idx="4294967295"/>
          </p:nvPr>
        </p:nvSpPr>
        <p:spPr>
          <a:xfrm>
            <a:off x="4595248" y="1176338"/>
            <a:ext cx="3681412" cy="3673475"/>
          </a:xfrm>
          <a:prstGeom prst="rect">
            <a:avLst/>
          </a:prstGeom>
          <a:ln w="3175">
            <a:solidFill>
              <a:srgbClr val="FF8700"/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IN" sz="2400" dirty="0">
                <a:solidFill>
                  <a:schemeClr val="bg1"/>
                </a:solidFill>
                <a:latin typeface="Dosis" panose="020B0604020202020204" charset="0"/>
              </a:rPr>
              <a:t>Research paper review 2</a:t>
            </a:r>
          </a:p>
          <a:p>
            <a:pPr lvl="0" rtl="0">
              <a:spcBef>
                <a:spcPts val="0"/>
              </a:spcBef>
              <a:buNone/>
            </a:pPr>
            <a:endParaRPr lang="en-IN" sz="24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3 Deep learning models are used for prediction of chlorophyll-a,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Multilayer perceptron (MLP)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Recurrent neural network (RNN)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r>
              <a:rPr lang="en-IN" sz="1600" b="1" dirty="0">
                <a:solidFill>
                  <a:schemeClr val="bg1"/>
                </a:solidFill>
                <a:latin typeface="Dosis" panose="020B0604020202020204" charset="0"/>
              </a:rPr>
              <a:t>Long short-term memory, LSTM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Results were compared with those from OLS (ordinary least square) regression analysis and actual data based on the RSME. [ 2 ]</a:t>
            </a:r>
          </a:p>
          <a:p>
            <a:pPr marL="342900" indent="-342900">
              <a:spcBef>
                <a:spcPts val="0"/>
              </a:spcBef>
              <a:buFont typeface="+mj-lt"/>
              <a:buAutoNum type="arabicPeriod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spcBef>
                <a:spcPts val="0"/>
              </a:spcBef>
              <a:buNone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AD4B34-C2B5-49F5-8DCE-2CDAC7DB5B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6231024"/>
      </p:ext>
    </p:extLst>
  </p:cSld>
  <p:clrMapOvr>
    <a:masterClrMapping/>
  </p:clrMapOvr>
  <p:transition advTm="12641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65" grpId="0" uiExpand="1" build="p" animBg="1"/>
      <p:bldP spid="167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-98474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DATASET</a:t>
            </a:r>
            <a:endParaRPr lang="en" sz="4000" dirty="0">
              <a:solidFill>
                <a:srgbClr val="FF8700"/>
              </a:solidFill>
            </a:endParaRPr>
          </a:p>
        </p:txBody>
      </p:sp>
      <p:pic>
        <p:nvPicPr>
          <p:cNvPr id="6146" name="Picture 2" descr="Image result for database png">
            <a:extLst>
              <a:ext uri="{FF2B5EF4-FFF2-40B4-BE49-F238E27FC236}">
                <a16:creationId xmlns:a16="http://schemas.microsoft.com/office/drawing/2014/main" id="{21D150BC-62F0-42E2-855A-B33317E2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1" y="752201"/>
            <a:ext cx="1075765" cy="10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5EE2979-978E-4D39-A357-BBFEF45398DA}"/>
              </a:ext>
            </a:extLst>
          </p:cNvPr>
          <p:cNvSpPr/>
          <p:nvPr/>
        </p:nvSpPr>
        <p:spPr>
          <a:xfrm flipV="1">
            <a:off x="4915229" y="1019671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21CB7449-C4CD-4EE8-8C1C-3C62C31BD26A}"/>
              </a:ext>
            </a:extLst>
          </p:cNvPr>
          <p:cNvSpPr/>
          <p:nvPr/>
        </p:nvSpPr>
        <p:spPr>
          <a:xfrm>
            <a:off x="4915229" y="868165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8EF430D-750B-4AA5-9BD6-46FF509752EE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5022804" y="868165"/>
            <a:ext cx="1" cy="197225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88A039-CFEE-482D-B4E3-D5D99B0177E6}"/>
              </a:ext>
            </a:extLst>
          </p:cNvPr>
          <p:cNvSpPr/>
          <p:nvPr/>
        </p:nvSpPr>
        <p:spPr>
          <a:xfrm flipV="1">
            <a:off x="3885665" y="1591492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6BE4891-EA48-4D49-803C-882340ADFC44}"/>
              </a:ext>
            </a:extLst>
          </p:cNvPr>
          <p:cNvSpPr/>
          <p:nvPr/>
        </p:nvSpPr>
        <p:spPr>
          <a:xfrm>
            <a:off x="3882762" y="1201375"/>
            <a:ext cx="107576" cy="45719"/>
          </a:xfrm>
          <a:custGeom>
            <a:avLst/>
            <a:gdLst>
              <a:gd name="connsiteX0" fmla="*/ 0 w 215153"/>
              <a:gd name="connsiteY0" fmla="*/ 0 h 0"/>
              <a:gd name="connsiteX1" fmla="*/ 215153 w 215153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5153">
                <a:moveTo>
                  <a:pt x="0" y="0"/>
                </a:moveTo>
                <a:lnTo>
                  <a:pt x="215153" y="0"/>
                </a:lnTo>
              </a:path>
            </a:pathLst>
          </a:cu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FBE95D6-F2AD-4276-8C8B-83B96BDFD845}"/>
              </a:ext>
            </a:extLst>
          </p:cNvPr>
          <p:cNvCxnSpPr>
            <a:cxnSpLocks/>
          </p:cNvCxnSpPr>
          <p:nvPr/>
        </p:nvCxnSpPr>
        <p:spPr>
          <a:xfrm>
            <a:off x="3882761" y="1201375"/>
            <a:ext cx="2906" cy="44063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028B211-2E26-4DD4-A645-74B1DA8FE83B}"/>
              </a:ext>
            </a:extLst>
          </p:cNvPr>
          <p:cNvSpPr txBox="1"/>
          <p:nvPr/>
        </p:nvSpPr>
        <p:spPr>
          <a:xfrm>
            <a:off x="3882761" y="1826323"/>
            <a:ext cx="1140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Dosis" panose="020B0604020202020204" charset="0"/>
              </a:rPr>
              <a:t>200 OBSERVATION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56E7AC6-D4F1-4B3C-B109-19207EFECDEA}"/>
              </a:ext>
            </a:extLst>
          </p:cNvPr>
          <p:cNvSpPr txBox="1"/>
          <p:nvPr/>
        </p:nvSpPr>
        <p:spPr>
          <a:xfrm>
            <a:off x="4999356" y="812888"/>
            <a:ext cx="225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30% TESTING SET (60)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164FFC-7FCE-4EA2-BA1F-97D07E61C0FF}"/>
              </a:ext>
            </a:extLst>
          </p:cNvPr>
          <p:cNvSpPr txBox="1"/>
          <p:nvPr/>
        </p:nvSpPr>
        <p:spPr>
          <a:xfrm>
            <a:off x="2062235" y="1265404"/>
            <a:ext cx="22508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70% TRAINING SET (140)</a:t>
            </a:r>
          </a:p>
        </p:txBody>
      </p:sp>
      <p:pic>
        <p:nvPicPr>
          <p:cNvPr id="6148" name="Picture 4" descr="https://archive.ics.uci.edu/ml/assets/logo.gif">
            <a:extLst>
              <a:ext uri="{FF2B5EF4-FFF2-40B4-BE49-F238E27FC236}">
                <a16:creationId xmlns:a16="http://schemas.microsoft.com/office/drawing/2014/main" id="{2E5B989C-4E0F-48E2-9107-423F431A1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778" y="132208"/>
            <a:ext cx="1886456" cy="60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0EB92413-CF99-40A1-9E6A-3DCB7AD5C50E}"/>
              </a:ext>
            </a:extLst>
          </p:cNvPr>
          <p:cNvSpPr/>
          <p:nvPr/>
        </p:nvSpPr>
        <p:spPr>
          <a:xfrm>
            <a:off x="168079" y="2874063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SEASON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89E156-875C-49AF-A694-3C000A8C476B}"/>
              </a:ext>
            </a:extLst>
          </p:cNvPr>
          <p:cNvSpPr/>
          <p:nvPr/>
        </p:nvSpPr>
        <p:spPr>
          <a:xfrm>
            <a:off x="2348648" y="2874063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SEASON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05519C-2552-4824-A380-A45589524859}"/>
              </a:ext>
            </a:extLst>
          </p:cNvPr>
          <p:cNvSpPr/>
          <p:nvPr/>
        </p:nvSpPr>
        <p:spPr>
          <a:xfrm>
            <a:off x="1253636" y="2874063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SIZE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353A7D-8D14-4609-B773-E1D7E530D783}"/>
              </a:ext>
            </a:extLst>
          </p:cNvPr>
          <p:cNvSpPr/>
          <p:nvPr/>
        </p:nvSpPr>
        <p:spPr>
          <a:xfrm>
            <a:off x="168079" y="3375149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pH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5116178-541F-4588-BBB3-6ECC912C1B6A}"/>
              </a:ext>
            </a:extLst>
          </p:cNvPr>
          <p:cNvSpPr/>
          <p:nvPr/>
        </p:nvSpPr>
        <p:spPr>
          <a:xfrm>
            <a:off x="2348648" y="3375149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Cl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99C3CD-C67C-420F-A1A9-AA331074FF7F}"/>
                  </a:ext>
                </a:extLst>
              </p:cNvPr>
              <p:cNvSpPr/>
              <p:nvPr/>
            </p:nvSpPr>
            <p:spPr>
              <a:xfrm>
                <a:off x="1253636" y="3375149"/>
                <a:ext cx="1004226" cy="267182"/>
              </a:xfrm>
              <a:prstGeom prst="rect">
                <a:avLst/>
              </a:prstGeom>
              <a:solidFill>
                <a:srgbClr val="FF87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1"/>
                  </a:solidFill>
                  <a:latin typeface="Dosis" panose="020B0604020202020204" charset="0"/>
                </a:endParaRPr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AD99C3CD-C67C-420F-A1A9-AA331074FF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3636" y="3375149"/>
                <a:ext cx="1004226" cy="2671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E64E17B-97A1-4CF2-819A-59C926375A54}"/>
                  </a:ext>
                </a:extLst>
              </p:cNvPr>
              <p:cNvSpPr/>
              <p:nvPr/>
            </p:nvSpPr>
            <p:spPr>
              <a:xfrm>
                <a:off x="3446006" y="3375149"/>
                <a:ext cx="1004226" cy="267182"/>
              </a:xfrm>
              <a:prstGeom prst="rect">
                <a:avLst/>
              </a:prstGeom>
              <a:solidFill>
                <a:srgbClr val="FF87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1"/>
                  </a:solidFill>
                  <a:latin typeface="Dosis" panose="020B0604020202020204" charset="0"/>
                </a:endParaRPr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E64E17B-97A1-4CF2-819A-59C926375A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6006" y="3375149"/>
                <a:ext cx="1004226" cy="2671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8F9B754-5F8E-4D94-9C1D-FF4E09B90AA6}"/>
                  </a:ext>
                </a:extLst>
              </p:cNvPr>
              <p:cNvSpPr/>
              <p:nvPr/>
            </p:nvSpPr>
            <p:spPr>
              <a:xfrm>
                <a:off x="5626575" y="3375149"/>
                <a:ext cx="1004226" cy="267182"/>
              </a:xfrm>
              <a:prstGeom prst="rect">
                <a:avLst/>
              </a:prstGeom>
              <a:solidFill>
                <a:srgbClr val="FF87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m:rPr>
                              <m:sty m:val="p"/>
                            </m:rPr>
                            <a:rPr lang="en-IN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O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1"/>
                  </a:solidFill>
                  <a:latin typeface="Dosis" panose="020B0604020202020204" charset="0"/>
                </a:endParaRPr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88F9B754-5F8E-4D94-9C1D-FF4E09B90A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6575" y="3375149"/>
                <a:ext cx="1004226" cy="26718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30FABCF-EAC4-4B42-99D8-E772D70BBCCD}"/>
                  </a:ext>
                </a:extLst>
              </p:cNvPr>
              <p:cNvSpPr/>
              <p:nvPr/>
            </p:nvSpPr>
            <p:spPr>
              <a:xfrm>
                <a:off x="4531563" y="3375149"/>
                <a:ext cx="1004226" cy="267182"/>
              </a:xfrm>
              <a:prstGeom prst="rect">
                <a:avLst/>
              </a:prstGeom>
              <a:solidFill>
                <a:srgbClr val="FF87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NH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1"/>
                  </a:solidFill>
                  <a:latin typeface="Dosis" panose="020B0604020202020204" charset="0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30FABCF-EAC4-4B42-99D8-E772D70BBC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1563" y="3375149"/>
                <a:ext cx="1004226" cy="2671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81903515-317B-4F09-8568-9A5AE2CD0E66}"/>
              </a:ext>
            </a:extLst>
          </p:cNvPr>
          <p:cNvSpPr/>
          <p:nvPr/>
        </p:nvSpPr>
        <p:spPr>
          <a:xfrm>
            <a:off x="168079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a1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96AE21-8144-46C3-B385-BA0CF188050C}"/>
              </a:ext>
            </a:extLst>
          </p:cNvPr>
          <p:cNvSpPr/>
          <p:nvPr/>
        </p:nvSpPr>
        <p:spPr>
          <a:xfrm>
            <a:off x="2348648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E16B733-16F8-4A38-BC56-56ECB8B859B4}"/>
              </a:ext>
            </a:extLst>
          </p:cNvPr>
          <p:cNvSpPr/>
          <p:nvPr/>
        </p:nvSpPr>
        <p:spPr>
          <a:xfrm>
            <a:off x="1253636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D8BF5E71-045F-4BA2-9682-DBF98F774798}"/>
              </a:ext>
            </a:extLst>
          </p:cNvPr>
          <p:cNvSpPr/>
          <p:nvPr/>
        </p:nvSpPr>
        <p:spPr>
          <a:xfrm>
            <a:off x="3446006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a4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72DCD3AA-EF45-44C0-89DE-F69582A7EDF6}"/>
              </a:ext>
            </a:extLst>
          </p:cNvPr>
          <p:cNvSpPr/>
          <p:nvPr/>
        </p:nvSpPr>
        <p:spPr>
          <a:xfrm>
            <a:off x="5626575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a6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82E8C37-A172-4D7E-A233-624479E1DFF8}"/>
              </a:ext>
            </a:extLst>
          </p:cNvPr>
          <p:cNvSpPr/>
          <p:nvPr/>
        </p:nvSpPr>
        <p:spPr>
          <a:xfrm>
            <a:off x="4531563" y="387623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a5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05C1B49-2845-46A6-AE81-EFE9DDFDEA2F}"/>
              </a:ext>
            </a:extLst>
          </p:cNvPr>
          <p:cNvSpPr/>
          <p:nvPr/>
        </p:nvSpPr>
        <p:spPr>
          <a:xfrm>
            <a:off x="6721587" y="3876236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a7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C5E312F7-B75E-43E7-9540-39613647B014}"/>
              </a:ext>
            </a:extLst>
          </p:cNvPr>
          <p:cNvSpPr txBox="1"/>
          <p:nvPr/>
        </p:nvSpPr>
        <p:spPr>
          <a:xfrm>
            <a:off x="97817" y="2640159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Dosis" panose="020B0604020202020204" charset="0"/>
              </a:rPr>
              <a:t>CATEGORICAL VARIABLES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FFFC205-F8E3-4443-84E4-1D5B2E21D3DE}"/>
              </a:ext>
            </a:extLst>
          </p:cNvPr>
          <p:cNvSpPr/>
          <p:nvPr/>
        </p:nvSpPr>
        <p:spPr>
          <a:xfrm>
            <a:off x="7816599" y="3373139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Chla</a:t>
            </a: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41CB550-748C-420D-8950-1DEBB18E4F47}"/>
                  </a:ext>
                </a:extLst>
              </p:cNvPr>
              <p:cNvSpPr/>
              <p:nvPr/>
            </p:nvSpPr>
            <p:spPr>
              <a:xfrm>
                <a:off x="6721587" y="3373139"/>
                <a:ext cx="1004226" cy="267182"/>
              </a:xfrm>
              <a:prstGeom prst="rect">
                <a:avLst/>
              </a:prstGeom>
              <a:solidFill>
                <a:srgbClr val="FF8700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I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IN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PO</m:t>
                          </m:r>
                        </m:e>
                        <m:sub>
                          <m:r>
                            <a:rPr lang="en-I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IN" dirty="0">
                  <a:solidFill>
                    <a:schemeClr val="bg1"/>
                  </a:solidFill>
                  <a:latin typeface="Dosis" panose="020B0604020202020204" charset="0"/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041CB550-748C-420D-8950-1DEBB18E4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87" y="3373139"/>
                <a:ext cx="1004226" cy="26718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49FB5B2A-4112-43CB-8B17-156D819CAEFA}"/>
              </a:ext>
            </a:extLst>
          </p:cNvPr>
          <p:cNvSpPr txBox="1"/>
          <p:nvPr/>
        </p:nvSpPr>
        <p:spPr>
          <a:xfrm>
            <a:off x="7263110" y="3124377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Dosis" panose="020B0604020202020204" charset="0"/>
              </a:rPr>
              <a:t>CHEMICALS IN THE WATER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9D886E9-1B2E-4561-BE9A-57259AE6C867}"/>
              </a:ext>
            </a:extLst>
          </p:cNvPr>
          <p:cNvSpPr txBox="1"/>
          <p:nvPr/>
        </p:nvSpPr>
        <p:spPr>
          <a:xfrm>
            <a:off x="77544" y="4143417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Dosis" panose="020B0604020202020204" charset="0"/>
              </a:rPr>
              <a:t>FREQUENCIES OF ALGAE</a:t>
            </a:r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5FB01952-F988-412C-AB05-C8E5DDB49ECE}"/>
              </a:ext>
            </a:extLst>
          </p:cNvPr>
          <p:cNvCxnSpPr>
            <a:cxnSpLocks/>
          </p:cNvCxnSpPr>
          <p:nvPr/>
        </p:nvCxnSpPr>
        <p:spPr>
          <a:xfrm rot="10800000" flipV="1">
            <a:off x="1418187" y="3756074"/>
            <a:ext cx="2640342" cy="274320"/>
          </a:xfrm>
          <a:prstGeom prst="curvedConnector3">
            <a:avLst>
              <a:gd name="adj1" fmla="val -647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8775CEEC-AC3C-4744-9611-05254CC9C5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272549"/>
      </p:ext>
    </p:extLst>
  </p:cSld>
  <p:clrMapOvr>
    <a:masterClrMapping/>
  </p:clrMapOvr>
  <p:transition advTm="6724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4" grpId="0" animBg="1"/>
      <p:bldP spid="8" grpId="0" animBg="1"/>
      <p:bldP spid="12" grpId="0" animBg="1"/>
      <p:bldP spid="13" grpId="0" animBg="1"/>
      <p:bldP spid="17" grpId="0"/>
      <p:bldP spid="19" grpId="0"/>
      <p:bldP spid="21" grpId="0"/>
      <p:bldP spid="23" grpId="0" animBg="1"/>
      <p:bldP spid="23" grpId="1" animBg="1"/>
      <p:bldP spid="24" grpId="0" animBg="1"/>
      <p:bldP spid="24" grpId="1" animBg="1"/>
      <p:bldP spid="25" grpId="0" animBg="1"/>
      <p:bldP spid="26" grpId="0" animBg="1"/>
      <p:bldP spid="27" grpId="0" animBg="1"/>
      <p:bldP spid="28" grpId="0" animBg="1"/>
      <p:bldP spid="28" grpId="1" animBg="1"/>
      <p:bldP spid="29" grpId="0" animBg="1"/>
      <p:bldP spid="30" grpId="0" animBg="1"/>
      <p:bldP spid="30" grpId="1" animBg="1"/>
      <p:bldP spid="31" grpId="0" animBg="1"/>
      <p:bldP spid="31" grpId="1" animBg="1"/>
      <p:bldP spid="32" grpId="0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  <p:bldP spid="37" grpId="0" animBg="1"/>
      <p:bldP spid="37" grpId="1" animBg="1"/>
      <p:bldP spid="38" grpId="0" animBg="1"/>
      <p:bldP spid="38" grpId="1" animBg="1"/>
      <p:bldP spid="39" grpId="0"/>
      <p:bldP spid="40" grpId="0" animBg="1"/>
      <p:bldP spid="40" grpId="1" animBg="1"/>
      <p:bldP spid="41" grpId="0" animBg="1"/>
      <p:bldP spid="42" grpId="0"/>
      <p:bldP spid="4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45">
            <a:extLst>
              <a:ext uri="{FF2B5EF4-FFF2-40B4-BE49-F238E27FC236}">
                <a16:creationId xmlns:a16="http://schemas.microsoft.com/office/drawing/2014/main" id="{7A94A9B7-9746-4444-925A-342C9230DCE7}"/>
              </a:ext>
            </a:extLst>
          </p:cNvPr>
          <p:cNvSpPr/>
          <p:nvPr/>
        </p:nvSpPr>
        <p:spPr>
          <a:xfrm>
            <a:off x="27370" y="2053698"/>
            <a:ext cx="1912322" cy="800599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100" dirty="0">
              <a:solidFill>
                <a:schemeClr val="bg1"/>
              </a:solidFill>
              <a:latin typeface="Dosis" panose="020B0604020202020204" charset="0"/>
              <a:ea typeface="Roboto" panose="020B0604020202020204" charset="0"/>
              <a:cs typeface="DokChampa" panose="020B0604020202020204" pitchFamily="34" charset="-34"/>
              <a:sym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DATA CLEANING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9" name="Shape 247">
            <a:extLst>
              <a:ext uri="{FF2B5EF4-FFF2-40B4-BE49-F238E27FC236}">
                <a16:creationId xmlns:a16="http://schemas.microsoft.com/office/drawing/2014/main" id="{E1876E11-1A96-45F8-9C75-D0D308175E4E}"/>
              </a:ext>
            </a:extLst>
          </p:cNvPr>
          <p:cNvSpPr/>
          <p:nvPr/>
        </p:nvSpPr>
        <p:spPr>
          <a:xfrm>
            <a:off x="1888396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0" name="Shape 248">
            <a:extLst>
              <a:ext uri="{FF2B5EF4-FFF2-40B4-BE49-F238E27FC236}">
                <a16:creationId xmlns:a16="http://schemas.microsoft.com/office/drawing/2014/main" id="{CB899528-E4F2-4453-8294-EBC2DA25D65E}"/>
              </a:ext>
            </a:extLst>
          </p:cNvPr>
          <p:cNvSpPr/>
          <p:nvPr/>
        </p:nvSpPr>
        <p:spPr>
          <a:xfrm>
            <a:off x="3657852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1" name="Shape 247">
            <a:extLst>
              <a:ext uri="{FF2B5EF4-FFF2-40B4-BE49-F238E27FC236}">
                <a16:creationId xmlns:a16="http://schemas.microsoft.com/office/drawing/2014/main" id="{CC118D9C-354F-4C14-8665-3B2DE8928B41}"/>
              </a:ext>
            </a:extLst>
          </p:cNvPr>
          <p:cNvSpPr/>
          <p:nvPr/>
        </p:nvSpPr>
        <p:spPr>
          <a:xfrm>
            <a:off x="5444614" y="2053698"/>
            <a:ext cx="1912322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" name="Shape 248">
            <a:extLst>
              <a:ext uri="{FF2B5EF4-FFF2-40B4-BE49-F238E27FC236}">
                <a16:creationId xmlns:a16="http://schemas.microsoft.com/office/drawing/2014/main" id="{6FC86531-DDF5-4ADE-8735-6EF0A996D69D}"/>
              </a:ext>
            </a:extLst>
          </p:cNvPr>
          <p:cNvSpPr/>
          <p:nvPr/>
        </p:nvSpPr>
        <p:spPr>
          <a:xfrm>
            <a:off x="7296055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5BD09-D8A4-4817-9A91-A1E02DCBDD27}"/>
              </a:ext>
            </a:extLst>
          </p:cNvPr>
          <p:cNvSpPr txBox="1"/>
          <p:nvPr/>
        </p:nvSpPr>
        <p:spPr>
          <a:xfrm>
            <a:off x="27371" y="2973325"/>
            <a:ext cx="188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Ignoring all the cases are not complete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6F5B9-EEB1-4AE3-9E5A-64F11F67E8A1}"/>
              </a:ext>
            </a:extLst>
          </p:cNvPr>
          <p:cNvSpPr txBox="1"/>
          <p:nvPr/>
        </p:nvSpPr>
        <p:spPr>
          <a:xfrm>
            <a:off x="1888397" y="2973326"/>
            <a:ext cx="180759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Filtering the data with </a:t>
            </a:r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atleast</a:t>
            </a: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0.2% NA values and then storing the median in the place of NA values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BECF1-3D75-44DB-A63D-8047F24A16C0}"/>
              </a:ext>
            </a:extLst>
          </p:cNvPr>
          <p:cNvSpPr txBox="1"/>
          <p:nvPr/>
        </p:nvSpPr>
        <p:spPr>
          <a:xfrm>
            <a:off x="3657853" y="2973326"/>
            <a:ext cx="18218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Filtering the data with </a:t>
            </a:r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atleast</a:t>
            </a: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0.2% NA values and then performing Central Imputation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89055B-F3AD-4C4D-8EB4-5487134C75F8}"/>
              </a:ext>
            </a:extLst>
          </p:cNvPr>
          <p:cNvSpPr txBox="1"/>
          <p:nvPr/>
        </p:nvSpPr>
        <p:spPr>
          <a:xfrm>
            <a:off x="5465449" y="2973325"/>
            <a:ext cx="1891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 Using correlation and linear model.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9E05F5-3CA1-41B3-95AA-F8E5D3F88FCF}"/>
              </a:ext>
            </a:extLst>
          </p:cNvPr>
          <p:cNvSpPr txBox="1"/>
          <p:nvPr/>
        </p:nvSpPr>
        <p:spPr>
          <a:xfrm>
            <a:off x="7356936" y="2974095"/>
            <a:ext cx="17821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Using </a:t>
            </a:r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Knn</a:t>
            </a: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Imputation with k=10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43" name="Shape 560">
            <a:extLst>
              <a:ext uri="{FF2B5EF4-FFF2-40B4-BE49-F238E27FC236}">
                <a16:creationId xmlns:a16="http://schemas.microsoft.com/office/drawing/2014/main" id="{F44739C4-66B9-4BD3-9AAD-622FD592A9D7}"/>
              </a:ext>
            </a:extLst>
          </p:cNvPr>
          <p:cNvSpPr/>
          <p:nvPr/>
        </p:nvSpPr>
        <p:spPr>
          <a:xfrm>
            <a:off x="796573" y="2276910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98" name="Picture 2" descr="Image result for FILTERING PNG">
            <a:extLst>
              <a:ext uri="{FF2B5EF4-FFF2-40B4-BE49-F238E27FC236}">
                <a16:creationId xmlns:a16="http://schemas.microsoft.com/office/drawing/2014/main" id="{6820044D-24E0-4EFF-8CB0-08E657858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8092" y="2191739"/>
            <a:ext cx="556276" cy="55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Image result for FILTERING PNG">
            <a:extLst>
              <a:ext uri="{FF2B5EF4-FFF2-40B4-BE49-F238E27FC236}">
                <a16:creationId xmlns:a16="http://schemas.microsoft.com/office/drawing/2014/main" id="{BFFAF549-9C5D-43A7-A7D6-70321FB22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4909" y="2180981"/>
            <a:ext cx="556276" cy="55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Image result for KNN PNG">
            <a:extLst>
              <a:ext uri="{FF2B5EF4-FFF2-40B4-BE49-F238E27FC236}">
                <a16:creationId xmlns:a16="http://schemas.microsoft.com/office/drawing/2014/main" id="{70F30DAF-B6BD-455C-A2B9-AA7EDDA8D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0451" y="2228364"/>
            <a:ext cx="433895" cy="392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Image result for CORRELATION PNG">
            <a:extLst>
              <a:ext uri="{FF2B5EF4-FFF2-40B4-BE49-F238E27FC236}">
                <a16:creationId xmlns:a16="http://schemas.microsoft.com/office/drawing/2014/main" id="{92E5AC8F-F454-4D40-B46D-AB0CFE4B7B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03" t="10921" b="21436"/>
          <a:stretch/>
        </p:blipFill>
        <p:spPr bwMode="auto">
          <a:xfrm>
            <a:off x="6064365" y="2188983"/>
            <a:ext cx="644873" cy="548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Audio 21">
            <a:hlinkClick r:id="" action="ppaction://media"/>
            <a:extLst>
              <a:ext uri="{FF2B5EF4-FFF2-40B4-BE49-F238E27FC236}">
                <a16:creationId xmlns:a16="http://schemas.microsoft.com/office/drawing/2014/main" id="{0770842C-1940-4A0B-9AC4-82805E60C94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4395384"/>
      </p:ext>
    </p:extLst>
  </p:cSld>
  <p:clrMapOvr>
    <a:masterClrMapping/>
  </p:clrMapOvr>
  <p:transition advTm="14320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1" grpId="0"/>
      <p:bldP spid="27" grpId="0"/>
      <p:bldP spid="28" grpId="0"/>
      <p:bldP spid="29" grpId="0"/>
      <p:bldP spid="30" grpId="0"/>
      <p:bldP spid="4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45">
            <a:extLst>
              <a:ext uri="{FF2B5EF4-FFF2-40B4-BE49-F238E27FC236}">
                <a16:creationId xmlns:a16="http://schemas.microsoft.com/office/drawing/2014/main" id="{7A94A9B7-9746-4444-925A-342C9230DCE7}"/>
              </a:ext>
            </a:extLst>
          </p:cNvPr>
          <p:cNvSpPr/>
          <p:nvPr/>
        </p:nvSpPr>
        <p:spPr>
          <a:xfrm>
            <a:off x="27370" y="2053698"/>
            <a:ext cx="1912322" cy="800599"/>
          </a:xfrm>
          <a:prstGeom prst="chevron">
            <a:avLst>
              <a:gd name="adj" fmla="val 25486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1200" dirty="0">
                <a:solidFill>
                  <a:schemeClr val="tx1"/>
                </a:solidFill>
                <a:latin typeface="Dosis" panose="020B0604020202020204" charset="0"/>
                <a:ea typeface="Roboto" panose="020B0604020202020204" charset="0"/>
                <a:cs typeface="DokChampa" panose="020B0604020202020204" pitchFamily="34" charset="-34"/>
                <a:sym typeface="Roboto"/>
              </a:rPr>
              <a:t>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SELECTION OF MODEL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  </a:t>
            </a:r>
            <a:r>
              <a:rPr lang="en-IN" sz="1400" dirty="0">
                <a:solidFill>
                  <a:srgbClr val="FF8700"/>
                </a:solidFill>
                <a:latin typeface="Dosis" panose="020B0604020202020204" charset="0"/>
              </a:rPr>
              <a:t> </a:t>
            </a:r>
            <a:endParaRPr lang="en-IN" dirty="0">
              <a:solidFill>
                <a:srgbClr val="FF8700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9" name="Shape 247">
            <a:extLst>
              <a:ext uri="{FF2B5EF4-FFF2-40B4-BE49-F238E27FC236}">
                <a16:creationId xmlns:a16="http://schemas.microsoft.com/office/drawing/2014/main" id="{E1876E11-1A96-45F8-9C75-D0D308175E4E}"/>
              </a:ext>
            </a:extLst>
          </p:cNvPr>
          <p:cNvSpPr/>
          <p:nvPr/>
        </p:nvSpPr>
        <p:spPr>
          <a:xfrm>
            <a:off x="1888396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8700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10" name="Shape 248">
            <a:extLst>
              <a:ext uri="{FF2B5EF4-FFF2-40B4-BE49-F238E27FC236}">
                <a16:creationId xmlns:a16="http://schemas.microsoft.com/office/drawing/2014/main" id="{CB899528-E4F2-4453-8294-EBC2DA25D65E}"/>
              </a:ext>
            </a:extLst>
          </p:cNvPr>
          <p:cNvSpPr/>
          <p:nvPr/>
        </p:nvSpPr>
        <p:spPr>
          <a:xfrm>
            <a:off x="3657852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8700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11" name="Shape 247">
            <a:extLst>
              <a:ext uri="{FF2B5EF4-FFF2-40B4-BE49-F238E27FC236}">
                <a16:creationId xmlns:a16="http://schemas.microsoft.com/office/drawing/2014/main" id="{CC118D9C-354F-4C14-8665-3B2DE8928B41}"/>
              </a:ext>
            </a:extLst>
          </p:cNvPr>
          <p:cNvSpPr/>
          <p:nvPr/>
        </p:nvSpPr>
        <p:spPr>
          <a:xfrm>
            <a:off x="5444614" y="2053698"/>
            <a:ext cx="1912322" cy="790356"/>
          </a:xfrm>
          <a:prstGeom prst="chevron">
            <a:avLst>
              <a:gd name="adj" fmla="val 25486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>
                <a:solidFill>
                  <a:srgbClr val="FF8700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12" name="Shape 248">
            <a:extLst>
              <a:ext uri="{FF2B5EF4-FFF2-40B4-BE49-F238E27FC236}">
                <a16:creationId xmlns:a16="http://schemas.microsoft.com/office/drawing/2014/main" id="{6FC86531-DDF5-4ADE-8735-6EF0A996D69D}"/>
              </a:ext>
            </a:extLst>
          </p:cNvPr>
          <p:cNvSpPr/>
          <p:nvPr/>
        </p:nvSpPr>
        <p:spPr>
          <a:xfrm>
            <a:off x="7296055" y="2053698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" dirty="0">
                <a:solidFill>
                  <a:srgbClr val="FF8700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5BD09-D8A4-4817-9A91-A1E02DCBDD27}"/>
              </a:ext>
            </a:extLst>
          </p:cNvPr>
          <p:cNvSpPr txBox="1"/>
          <p:nvPr/>
        </p:nvSpPr>
        <p:spPr>
          <a:xfrm>
            <a:off x="27371" y="2973325"/>
            <a:ext cx="188495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8700"/>
                </a:solidFill>
                <a:latin typeface="Dosis" panose="020B0604020202020204" charset="0"/>
              </a:rPr>
              <a:t>Performing and improvising linear model for algae type 1 prediction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6F5B9-EEB1-4AE3-9E5A-64F11F67E8A1}"/>
              </a:ext>
            </a:extLst>
          </p:cNvPr>
          <p:cNvSpPr txBox="1"/>
          <p:nvPr/>
        </p:nvSpPr>
        <p:spPr>
          <a:xfrm>
            <a:off x="1888397" y="2973326"/>
            <a:ext cx="18075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8700"/>
                </a:solidFill>
                <a:latin typeface="Dosis" panose="020B0604020202020204" charset="0"/>
              </a:rPr>
              <a:t>Performing and pruning regression trees algorithm for algae type 1 prediction</a:t>
            </a:r>
            <a:endParaRPr lang="en" dirty="0">
              <a:solidFill>
                <a:srgbClr val="FF8700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ABBECF1-3D75-44DB-A63D-8047F24A16C0}"/>
              </a:ext>
            </a:extLst>
          </p:cNvPr>
          <p:cNvSpPr txBox="1"/>
          <p:nvPr/>
        </p:nvSpPr>
        <p:spPr>
          <a:xfrm>
            <a:off x="3657853" y="2973326"/>
            <a:ext cx="182181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8700"/>
                </a:solidFill>
                <a:latin typeface="Dosis" panose="020B0604020202020204" charset="0"/>
              </a:rPr>
              <a:t>Calculating the errors of both the models and plotting the graph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89055B-F3AD-4C4D-8EB4-5487134C75F8}"/>
              </a:ext>
            </a:extLst>
          </p:cNvPr>
          <p:cNvSpPr txBox="1"/>
          <p:nvPr/>
        </p:nvSpPr>
        <p:spPr>
          <a:xfrm>
            <a:off x="5465449" y="2973325"/>
            <a:ext cx="18914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8700"/>
                </a:solidFill>
                <a:latin typeface="Dosis" panose="020B0604020202020204" charset="0"/>
              </a:rPr>
              <a:t>We identify the bad predictions</a:t>
            </a:r>
            <a:endParaRPr lang="en" dirty="0">
              <a:solidFill>
                <a:srgbClr val="FF8700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39E05F5-3CA1-41B3-95AA-F8E5D3F88FCF}"/>
              </a:ext>
            </a:extLst>
          </p:cNvPr>
          <p:cNvSpPr txBox="1"/>
          <p:nvPr/>
        </p:nvSpPr>
        <p:spPr>
          <a:xfrm>
            <a:off x="7356936" y="2974095"/>
            <a:ext cx="17821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rgbClr val="FF8700"/>
                </a:solidFill>
                <a:latin typeface="Dosis" panose="020B0604020202020204" charset="0"/>
              </a:rPr>
              <a:t>Removing the negative values to improvise the performance</a:t>
            </a:r>
            <a:endParaRPr lang="en" dirty="0">
              <a:solidFill>
                <a:srgbClr val="FF8700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A8516B50-1FFA-4A18-94B8-07561043EB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883197"/>
      </p:ext>
    </p:extLst>
  </p:cSld>
  <p:clrMapOvr>
    <a:masterClrMapping/>
  </p:clrMapOvr>
  <p:transition advTm="48933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21" grpId="0"/>
      <p:bldP spid="27" grpId="0"/>
      <p:bldP spid="28" grpId="0"/>
      <p:bldP spid="29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-89522" y="1013599"/>
            <a:ext cx="9233522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 K FOLD CROSS VALIDATION</a:t>
            </a: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7" name="Shape 198">
            <a:extLst>
              <a:ext uri="{FF2B5EF4-FFF2-40B4-BE49-F238E27FC236}">
                <a16:creationId xmlns:a16="http://schemas.microsoft.com/office/drawing/2014/main" id="{304678DB-4D6E-47D6-AC46-F58EDA09369A}"/>
              </a:ext>
            </a:extLst>
          </p:cNvPr>
          <p:cNvSpPr/>
          <p:nvPr/>
        </p:nvSpPr>
        <p:spPr>
          <a:xfrm>
            <a:off x="784533" y="2097749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Dosis" panose="020B0604020202020204" charset="0"/>
              </a:rPr>
              <a:t>K IS THE NUMBER OF ROWS FOR TRAINING (RANDOMLY SELECTED)</a:t>
            </a:r>
          </a:p>
        </p:txBody>
      </p:sp>
      <p:sp>
        <p:nvSpPr>
          <p:cNvPr id="8" name="Shape 199">
            <a:extLst>
              <a:ext uri="{FF2B5EF4-FFF2-40B4-BE49-F238E27FC236}">
                <a16:creationId xmlns:a16="http://schemas.microsoft.com/office/drawing/2014/main" id="{3B78F04E-BE97-4929-A8A1-21F2CECC046B}"/>
              </a:ext>
            </a:extLst>
          </p:cNvPr>
          <p:cNvSpPr/>
          <p:nvPr/>
        </p:nvSpPr>
        <p:spPr>
          <a:xfrm>
            <a:off x="5947167" y="2097749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BASED ON NORMALIZED LMSE VALUE SELECT THE BEST MODEL SUITABLE FOR THAT TYPE OF ALGAE.</a:t>
            </a:r>
          </a:p>
        </p:txBody>
      </p:sp>
      <p:sp>
        <p:nvSpPr>
          <p:cNvPr id="9" name="Shape 198">
            <a:extLst>
              <a:ext uri="{FF2B5EF4-FFF2-40B4-BE49-F238E27FC236}">
                <a16:creationId xmlns:a16="http://schemas.microsoft.com/office/drawing/2014/main" id="{9510B135-D462-4531-BFB3-479ED584637B}"/>
              </a:ext>
            </a:extLst>
          </p:cNvPr>
          <p:cNvSpPr/>
          <p:nvPr/>
        </p:nvSpPr>
        <p:spPr>
          <a:xfrm>
            <a:off x="3365850" y="2097749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10 ROWS PERFORM LINEAR MODEL, RANDOM FOREST,  REGRESSION TREE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CD48FC-1ACA-4ECA-AACB-4C65D2AC7F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1655" y="13077"/>
            <a:ext cx="3923323" cy="2001044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9B81D87F-3743-40ED-8038-FCD12BA5D9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53464408"/>
      </p:ext>
    </p:extLst>
  </p:cSld>
  <p:clrMapOvr>
    <a:masterClrMapping/>
  </p:clrMapOvr>
  <p:transition advTm="4004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|7.6|9.2|8.1|12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7|7.9|17.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6.1|13.2|1.9|3.5|13.7|2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35.8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5.3|3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3|23|20.6|32.5|27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4|11.4|7.1|8.1|8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2|13.1|6.9"/>
</p:tagLst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661</TotalTime>
  <Words>466</Words>
  <Application>Microsoft Office PowerPoint</Application>
  <PresentationFormat>On-screen Show (16:9)</PresentationFormat>
  <Paragraphs>125</Paragraphs>
  <Slides>13</Slides>
  <Notes>6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DokChampa</vt:lpstr>
      <vt:lpstr>Dosis</vt:lpstr>
      <vt:lpstr>Arial</vt:lpstr>
      <vt:lpstr>Roboto</vt:lpstr>
      <vt:lpstr>Cambria Math</vt:lpstr>
      <vt:lpstr>William template</vt:lpstr>
      <vt:lpstr>PREDICTING ALGAE BLOOMS</vt:lpstr>
      <vt:lpstr>AGENDA</vt:lpstr>
      <vt:lpstr>PowerPoint Presentation</vt:lpstr>
      <vt:lpstr>PowerPoint Presentation</vt:lpstr>
      <vt:lpstr>ADVANCED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ALGAE BLOOMS</dc:title>
  <cp:lastModifiedBy>madhurn16294@gmail.com</cp:lastModifiedBy>
  <cp:revision>50</cp:revision>
  <dcterms:modified xsi:type="dcterms:W3CDTF">2019-03-02T04:49:08Z</dcterms:modified>
</cp:coreProperties>
</file>